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8"/>
  </p:notesMasterIdLst>
  <p:sldIdLst>
    <p:sldId id="256" r:id="rId2"/>
    <p:sldId id="357" r:id="rId3"/>
    <p:sldId id="358" r:id="rId4"/>
    <p:sldId id="359" r:id="rId5"/>
    <p:sldId id="348" r:id="rId6"/>
    <p:sldId id="360" r:id="rId7"/>
  </p:sldIdLst>
  <p:sldSz cx="9144000" cy="5143500" type="screen16x9"/>
  <p:notesSz cx="6858000" cy="9144000"/>
  <p:embeddedFontLst>
    <p:embeddedFont>
      <p:font typeface="Barlow" pitchFamily="2" charset="77"/>
      <p:regular r:id="rId9"/>
      <p:bold r:id="rId10"/>
      <p:italic r:id="rId11"/>
      <p:boldItalic r:id="rId12"/>
    </p:embeddedFont>
    <p:embeddedFont>
      <p:font typeface="Cambria" panose="02040503050406030204" pitchFamily="18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EAB1B86-F4EE-4C71-B930-5BF098B1DA86}">
  <a:tblStyle styleId="{CEAB1B86-F4EE-4C71-B930-5BF098B1DA8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2D973ED-FF94-408B-9F94-7676ACA033A0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39390BD5-6695-43D4-997F-3D5BB5837A42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DFD"/>
          </a:solidFill>
        </a:fill>
      </a:tcStyle>
    </a:wholeTbl>
    <a:band1H>
      <a:tcTxStyle/>
      <a:tcStyle>
        <a:tcBdr/>
        <a:fill>
          <a:solidFill>
            <a:srgbClr val="CDD8F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8F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A51037-A023-4385-938C-F6E512E9E35A}" styleName="Table_3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7"/>
  </p:normalViewPr>
  <p:slideViewPr>
    <p:cSldViewPr snapToGrid="0">
      <p:cViewPr varScale="1">
        <p:scale>
          <a:sx n="130" d="100"/>
          <a:sy n="130" d="100"/>
        </p:scale>
        <p:origin x="102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29762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91a24bb90_0_0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gf91a24bb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0357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c8eddc02a_1_244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gec8eddc02a_1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97128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c8eddc02a_1_244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gec8eddc02a_1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44449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c8eddc02a_1_244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gec8eddc02a_1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70725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gfa0bd2c6da_0_0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4" name="Google Shape;684;gfa0bd2c6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006020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c8eddc02a_1_244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gec8eddc02a_1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99866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 1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886180" y="4859284"/>
            <a:ext cx="1680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rgbClr val="0B52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">
  <p:cSld name="TITLE_AND_BODY_1_2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ldNum" idx="12"/>
          </p:nvPr>
        </p:nvSpPr>
        <p:spPr>
          <a:xfrm>
            <a:off x="8472458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4"/>
          <p:cNvSpPr txBox="1"/>
          <p:nvPr/>
        </p:nvSpPr>
        <p:spPr>
          <a:xfrm>
            <a:off x="531947" y="1565421"/>
            <a:ext cx="8080105" cy="1006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ID" sz="2400" b="1" dirty="0">
                <a:latin typeface="Cambria" panose="02040503050406030204" pitchFamily="18" charset="0"/>
              </a:rPr>
              <a:t>RENCANA AKSI PENGUATAN RISET</a:t>
            </a:r>
          </a:p>
          <a:p>
            <a:pPr algn="ctr"/>
            <a:r>
              <a:rPr lang="en-ID" sz="2400" b="1" dirty="0">
                <a:latin typeface="Cambria" panose="02040503050406030204" pitchFamily="18" charset="0"/>
              </a:rPr>
              <a:t>BIDANG ….. dan… </a:t>
            </a:r>
            <a:r>
              <a:rPr lang="en-ID" sz="2400" dirty="0">
                <a:latin typeface="Cambria" panose="02040503050406030204" pitchFamily="18" charset="0"/>
              </a:rPr>
              <a:t>(</a:t>
            </a:r>
            <a:r>
              <a:rPr lang="en-ID" sz="2400" dirty="0" err="1">
                <a:latin typeface="Cambria" panose="02040503050406030204" pitchFamily="18" charset="0"/>
              </a:rPr>
              <a:t>jika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pilihan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id-ID" sz="2400" dirty="0">
                <a:latin typeface="Cambria" panose="02040503050406030204" pitchFamily="18" charset="0"/>
              </a:rPr>
              <a:t>PR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lebih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dari</a:t>
            </a:r>
            <a:r>
              <a:rPr lang="en-ID" sz="2400" dirty="0">
                <a:latin typeface="Cambria" panose="02040503050406030204" pitchFamily="18" charset="0"/>
              </a:rPr>
              <a:t> 1)</a:t>
            </a:r>
          </a:p>
        </p:txBody>
      </p:sp>
      <p:pic>
        <p:nvPicPr>
          <p:cNvPr id="166" name="Google Shape;166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1325" y="518500"/>
            <a:ext cx="2124774" cy="819625"/>
          </a:xfrm>
          <a:prstGeom prst="rect">
            <a:avLst/>
          </a:prstGeom>
          <a:noFill/>
          <a:ln>
            <a:noFill/>
          </a:ln>
          <a:effectLst>
            <a:outerShdw blurRad="28575" dist="19050" dir="2340000" algn="bl" rotWithShape="0">
              <a:srgbClr val="434343">
                <a:alpha val="14000"/>
              </a:srgbClr>
            </a:outerShdw>
          </a:effectLst>
        </p:spPr>
      </p:pic>
      <p:sp>
        <p:nvSpPr>
          <p:cNvPr id="5" name="Google Shape;163;p34">
            <a:extLst>
              <a:ext uri="{FF2B5EF4-FFF2-40B4-BE49-F238E27FC236}">
                <a16:creationId xmlns:a16="http://schemas.microsoft.com/office/drawing/2014/main" id="{292D96F7-907D-9F49-96B1-F25F7CC8CD10}"/>
              </a:ext>
            </a:extLst>
          </p:cNvPr>
          <p:cNvSpPr txBox="1"/>
          <p:nvPr/>
        </p:nvSpPr>
        <p:spPr>
          <a:xfrm>
            <a:off x="441323" y="4121835"/>
            <a:ext cx="8080105" cy="1006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ID" sz="1800" dirty="0" err="1">
                <a:latin typeface="Cambria" panose="02040503050406030204" pitchFamily="18" charset="0"/>
              </a:rPr>
              <a:t>Seleksi</a:t>
            </a:r>
            <a:r>
              <a:rPr lang="en-ID" sz="1800" dirty="0">
                <a:latin typeface="Cambria" panose="02040503050406030204" pitchFamily="18" charset="0"/>
              </a:rPr>
              <a:t> Terbuka </a:t>
            </a:r>
            <a:r>
              <a:rPr lang="en-ID" sz="1800" dirty="0" err="1">
                <a:latin typeface="Cambria" panose="02040503050406030204" pitchFamily="18" charset="0"/>
              </a:rPr>
              <a:t>Kepala</a:t>
            </a:r>
            <a:r>
              <a:rPr lang="en-ID" sz="1800" dirty="0">
                <a:latin typeface="Cambria" panose="02040503050406030204" pitchFamily="18" charset="0"/>
              </a:rPr>
              <a:t> </a:t>
            </a:r>
            <a:r>
              <a:rPr lang="id-ID" sz="1800" dirty="0">
                <a:latin typeface="Cambria" panose="02040503050406030204" pitchFamily="18" charset="0"/>
              </a:rPr>
              <a:t>Pusat</a:t>
            </a:r>
            <a:r>
              <a:rPr lang="en-ID" sz="1800" dirty="0">
                <a:latin typeface="Cambria" panose="02040503050406030204" pitchFamily="18" charset="0"/>
              </a:rPr>
              <a:t> </a:t>
            </a:r>
            <a:r>
              <a:rPr lang="en-ID" sz="1800" dirty="0" err="1">
                <a:latin typeface="Cambria" panose="02040503050406030204" pitchFamily="18" charset="0"/>
              </a:rPr>
              <a:t>Riset</a:t>
            </a:r>
            <a:endParaRPr lang="en-ID" sz="1800" dirty="0">
              <a:latin typeface="Cambria" panose="02040503050406030204" pitchFamily="18" charset="0"/>
            </a:endParaRPr>
          </a:p>
          <a:p>
            <a:pPr algn="ctr"/>
            <a:r>
              <a:rPr lang="en-ID" sz="1800" dirty="0">
                <a:latin typeface="Cambria" panose="02040503050406030204" pitchFamily="18" charset="0"/>
              </a:rPr>
              <a:t>Jakarta, 	</a:t>
            </a:r>
            <a:r>
              <a:rPr lang="id-ID" sz="1800" dirty="0">
                <a:latin typeface="Cambria" panose="02040503050406030204" pitchFamily="18" charset="0"/>
              </a:rPr>
              <a:t>Maret</a:t>
            </a:r>
            <a:r>
              <a:rPr lang="en-ID" sz="1800" dirty="0">
                <a:latin typeface="Cambria" panose="02040503050406030204" pitchFamily="18" charset="0"/>
              </a:rPr>
              <a:t> 2022</a:t>
            </a:r>
          </a:p>
        </p:txBody>
      </p:sp>
      <p:sp>
        <p:nvSpPr>
          <p:cNvPr id="6" name="Google Shape;163;p34">
            <a:extLst>
              <a:ext uri="{FF2B5EF4-FFF2-40B4-BE49-F238E27FC236}">
                <a16:creationId xmlns:a16="http://schemas.microsoft.com/office/drawing/2014/main" id="{182C6078-C824-3A4C-848F-37F44645FE5C}"/>
              </a:ext>
            </a:extLst>
          </p:cNvPr>
          <p:cNvSpPr txBox="1"/>
          <p:nvPr/>
        </p:nvSpPr>
        <p:spPr>
          <a:xfrm>
            <a:off x="314862" y="3380014"/>
            <a:ext cx="8080105" cy="425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ID" sz="2000" b="1" dirty="0">
                <a:latin typeface="Cambria" panose="02040503050406030204" pitchFamily="18" charset="0"/>
              </a:rPr>
              <a:t>NAMA KANDIDAT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5"/>
          <p:cNvSpPr txBox="1"/>
          <p:nvPr/>
        </p:nvSpPr>
        <p:spPr>
          <a:xfrm>
            <a:off x="8886180" y="4859284"/>
            <a:ext cx="168000" cy="1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70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800" b="1">
                <a:solidFill>
                  <a:srgbClr val="073763"/>
                </a:solidFill>
              </a:rPr>
              <a:t>2</a:t>
            </a:fld>
            <a:endParaRPr sz="800" b="1">
              <a:solidFill>
                <a:srgbClr val="073763"/>
              </a:solidFill>
            </a:endParaRPr>
          </a:p>
        </p:txBody>
      </p:sp>
      <p:pic>
        <p:nvPicPr>
          <p:cNvPr id="187" name="Google Shape;18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60" y="1275778"/>
            <a:ext cx="376525" cy="37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372" y="2004067"/>
            <a:ext cx="376500" cy="376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7600" y="68225"/>
            <a:ext cx="976102" cy="376526"/>
          </a:xfrm>
          <a:prstGeom prst="rect">
            <a:avLst/>
          </a:prstGeom>
          <a:noFill/>
          <a:ln>
            <a:noFill/>
          </a:ln>
          <a:effectLst>
            <a:outerShdw blurRad="28575" dist="19050" dir="2340000" algn="bl" rotWithShape="0">
              <a:srgbClr val="434343">
                <a:alpha val="13730"/>
              </a:srgbClr>
            </a:outerShdw>
          </a:effectLst>
        </p:spPr>
      </p:pic>
      <p:pic>
        <p:nvPicPr>
          <p:cNvPr id="197" name="Google Shape;197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9897" y="2681467"/>
            <a:ext cx="345450" cy="3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2BF508-0A9E-A741-B6D4-6305A75F019E}"/>
              </a:ext>
            </a:extLst>
          </p:cNvPr>
          <p:cNvSpPr txBox="1"/>
          <p:nvPr/>
        </p:nvSpPr>
        <p:spPr>
          <a:xfrm>
            <a:off x="2036956" y="1054797"/>
            <a:ext cx="6632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ambria" panose="02040503050406030204" pitchFamily="18" charset="0"/>
              </a:rPr>
              <a:t>Memuat</a:t>
            </a:r>
            <a:r>
              <a:rPr lang="en-US" sz="2400" b="1" dirty="0">
                <a:latin typeface="Cambria" panose="02040503050406030204" pitchFamily="18" charset="0"/>
              </a:rPr>
              <a:t>: </a:t>
            </a:r>
            <a:endParaRPr lang="en-ID" sz="2400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Cambria" panose="02040503050406030204" pitchFamily="18" charset="0"/>
              </a:rPr>
              <a:t>Bidang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kandidat</a:t>
            </a:r>
            <a:endParaRPr lang="en-ID" sz="2400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Cambria" panose="02040503050406030204" pitchFamily="18" charset="0"/>
              </a:rPr>
              <a:t>Pilihan</a:t>
            </a:r>
            <a:r>
              <a:rPr lang="en-ID" sz="2400" dirty="0">
                <a:latin typeface="Cambria" panose="02040503050406030204" pitchFamily="18" charset="0"/>
              </a:rPr>
              <a:t> PR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Cambria" panose="02040503050406030204" pitchFamily="18" charset="0"/>
              </a:rPr>
              <a:t>Jabatan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Fungsional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saat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ini</a:t>
            </a:r>
            <a:endParaRPr lang="en-ID" sz="2400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Cambria" panose="02040503050406030204" pitchFamily="18" charset="0"/>
              </a:rPr>
              <a:t>Rekam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Riset</a:t>
            </a:r>
            <a:r>
              <a:rPr lang="en-ID" sz="2400" dirty="0">
                <a:latin typeface="Cambria" panose="02040503050406030204" pitchFamily="18" charset="0"/>
              </a:rPr>
              <a:t> (</a:t>
            </a:r>
            <a:r>
              <a:rPr lang="en-ID" sz="2400" dirty="0" err="1">
                <a:latin typeface="Cambria" panose="02040503050406030204" pitchFamily="18" charset="0"/>
              </a:rPr>
              <a:t>Indeks</a:t>
            </a:r>
            <a:r>
              <a:rPr lang="en-ID" sz="2400" dirty="0">
                <a:latin typeface="Cambria" panose="02040503050406030204" pitchFamily="18" charset="0"/>
              </a:rPr>
              <a:t> H): Google Scholar dan Scopus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Cambria" panose="02040503050406030204" pitchFamily="18" charset="0"/>
              </a:rPr>
              <a:t>Rekam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Manajerial</a:t>
            </a:r>
            <a:r>
              <a:rPr lang="en-ID" sz="2400" dirty="0">
                <a:latin typeface="Cambria" panose="02040503050406030204" pitchFamily="18" charset="0"/>
              </a:rPr>
              <a:t>: </a:t>
            </a:r>
            <a:r>
              <a:rPr lang="en-ID" sz="2400" dirty="0" err="1">
                <a:latin typeface="Cambria" panose="02040503050406030204" pitchFamily="18" charset="0"/>
              </a:rPr>
              <a:t>Kepala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kegiatan</a:t>
            </a:r>
            <a:r>
              <a:rPr lang="en-ID" sz="2400" dirty="0">
                <a:latin typeface="Cambria" panose="02040503050406030204" pitchFamily="18" charset="0"/>
              </a:rPr>
              <a:t> </a:t>
            </a:r>
            <a:r>
              <a:rPr lang="en-ID" sz="2400" dirty="0" err="1">
                <a:latin typeface="Cambria" panose="02040503050406030204" pitchFamily="18" charset="0"/>
              </a:rPr>
              <a:t>riset</a:t>
            </a:r>
            <a:r>
              <a:rPr lang="en-ID" sz="2400" dirty="0">
                <a:latin typeface="Cambria" panose="02040503050406030204" pitchFamily="18" charset="0"/>
              </a:rPr>
              <a:t>, </a:t>
            </a:r>
            <a:r>
              <a:rPr lang="en-ID" sz="2400" dirty="0" err="1">
                <a:latin typeface="Cambria" panose="02040503050406030204" pitchFamily="18" charset="0"/>
              </a:rPr>
              <a:t>perolehan</a:t>
            </a:r>
            <a:r>
              <a:rPr lang="en-ID" sz="2400" dirty="0">
                <a:latin typeface="Cambria" panose="02040503050406030204" pitchFamily="18" charset="0"/>
              </a:rPr>
              <a:t> dana </a:t>
            </a:r>
            <a:r>
              <a:rPr lang="en-ID" sz="2400" dirty="0" err="1">
                <a:latin typeface="Cambria" panose="02040503050406030204" pitchFamily="18" charset="0"/>
              </a:rPr>
              <a:t>eksternal</a:t>
            </a:r>
            <a:r>
              <a:rPr lang="en-ID" sz="2400" dirty="0">
                <a:latin typeface="Cambria" panose="02040503050406030204" pitchFamily="18" charset="0"/>
              </a:rPr>
              <a:t>, </a:t>
            </a:r>
            <a:r>
              <a:rPr lang="en-ID" sz="2400" dirty="0" err="1">
                <a:latin typeface="Cambria" panose="02040503050406030204" pitchFamily="18" charset="0"/>
              </a:rPr>
              <a:t>Kolaborasi</a:t>
            </a:r>
            <a:r>
              <a:rPr lang="en-ID" sz="2400" dirty="0">
                <a:latin typeface="Cambria" panose="02040503050406030204" pitchFamily="18" charset="0"/>
              </a:rPr>
              <a:t> LN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b="1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6ED8E4-E304-D948-AFB8-CDA4AF91D717}"/>
              </a:ext>
            </a:extLst>
          </p:cNvPr>
          <p:cNvSpPr/>
          <p:nvPr/>
        </p:nvSpPr>
        <p:spPr>
          <a:xfrm>
            <a:off x="2537482" y="152363"/>
            <a:ext cx="37577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PROFIL KANDIDAT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894C2B-67A6-4398-892D-07C22722492B}"/>
              </a:ext>
            </a:extLst>
          </p:cNvPr>
          <p:cNvSpPr/>
          <p:nvPr/>
        </p:nvSpPr>
        <p:spPr>
          <a:xfrm>
            <a:off x="314631" y="1139108"/>
            <a:ext cx="1538869" cy="18878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foto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1298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5"/>
          <p:cNvSpPr txBox="1"/>
          <p:nvPr/>
        </p:nvSpPr>
        <p:spPr>
          <a:xfrm>
            <a:off x="8886180" y="4859284"/>
            <a:ext cx="168000" cy="1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70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800" b="1">
                <a:solidFill>
                  <a:srgbClr val="073763"/>
                </a:solidFill>
              </a:rPr>
              <a:t>3</a:t>
            </a:fld>
            <a:endParaRPr sz="800" b="1">
              <a:solidFill>
                <a:srgbClr val="073763"/>
              </a:solidFill>
            </a:endParaRPr>
          </a:p>
        </p:txBody>
      </p:sp>
      <p:pic>
        <p:nvPicPr>
          <p:cNvPr id="187" name="Google Shape;18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60" y="1275778"/>
            <a:ext cx="376525" cy="37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372" y="2004067"/>
            <a:ext cx="376500" cy="376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7600" y="68225"/>
            <a:ext cx="976102" cy="376526"/>
          </a:xfrm>
          <a:prstGeom prst="rect">
            <a:avLst/>
          </a:prstGeom>
          <a:noFill/>
          <a:ln>
            <a:noFill/>
          </a:ln>
          <a:effectLst>
            <a:outerShdw blurRad="28575" dist="19050" dir="2340000" algn="bl" rotWithShape="0">
              <a:srgbClr val="434343">
                <a:alpha val="13730"/>
              </a:srgbClr>
            </a:outerShdw>
          </a:effectLst>
        </p:spPr>
      </p:pic>
      <p:pic>
        <p:nvPicPr>
          <p:cNvPr id="197" name="Google Shape;197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9897" y="2681467"/>
            <a:ext cx="345450" cy="3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36ED8E4-E304-D948-AFB8-CDA4AF91D717}"/>
              </a:ext>
            </a:extLst>
          </p:cNvPr>
          <p:cNvSpPr/>
          <p:nvPr/>
        </p:nvSpPr>
        <p:spPr>
          <a:xfrm>
            <a:off x="1547633" y="152363"/>
            <a:ext cx="5737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RENCANA AKSI (</a:t>
            </a:r>
            <a:r>
              <a:rPr lang="en-US" sz="32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Pilihan</a:t>
            </a:r>
            <a:r>
              <a:rPr lang="en-U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id-ID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PR</a:t>
            </a:r>
            <a:r>
              <a:rPr lang="en-U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173068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5"/>
          <p:cNvSpPr txBox="1"/>
          <p:nvPr/>
        </p:nvSpPr>
        <p:spPr>
          <a:xfrm>
            <a:off x="8886180" y="4859284"/>
            <a:ext cx="168000" cy="1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70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800" b="1">
                <a:solidFill>
                  <a:srgbClr val="073763"/>
                </a:solidFill>
              </a:rPr>
              <a:t>4</a:t>
            </a:fld>
            <a:endParaRPr sz="800" b="1">
              <a:solidFill>
                <a:srgbClr val="073763"/>
              </a:solidFill>
            </a:endParaRPr>
          </a:p>
        </p:txBody>
      </p:sp>
      <p:pic>
        <p:nvPicPr>
          <p:cNvPr id="187" name="Google Shape;18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60" y="1275778"/>
            <a:ext cx="376525" cy="37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372" y="2004067"/>
            <a:ext cx="376500" cy="376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7600" y="68225"/>
            <a:ext cx="976102" cy="376526"/>
          </a:xfrm>
          <a:prstGeom prst="rect">
            <a:avLst/>
          </a:prstGeom>
          <a:noFill/>
          <a:ln>
            <a:noFill/>
          </a:ln>
          <a:effectLst>
            <a:outerShdw blurRad="28575" dist="19050" dir="2340000" algn="bl" rotWithShape="0">
              <a:srgbClr val="434343">
                <a:alpha val="13730"/>
              </a:srgbClr>
            </a:outerShdw>
          </a:effectLst>
        </p:spPr>
      </p:pic>
      <p:pic>
        <p:nvPicPr>
          <p:cNvPr id="197" name="Google Shape;197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9897" y="2681467"/>
            <a:ext cx="345450" cy="3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36ED8E4-E304-D948-AFB8-CDA4AF91D717}"/>
              </a:ext>
            </a:extLst>
          </p:cNvPr>
          <p:cNvSpPr/>
          <p:nvPr/>
        </p:nvSpPr>
        <p:spPr>
          <a:xfrm>
            <a:off x="1547633" y="152363"/>
            <a:ext cx="5737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RENCANA AKSI (</a:t>
            </a:r>
            <a:r>
              <a:rPr lang="en-US" sz="32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Pilihan</a:t>
            </a:r>
            <a:r>
              <a:rPr lang="en-U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id-ID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PR</a:t>
            </a:r>
            <a:r>
              <a:rPr lang="en-U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80384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54"/>
          <p:cNvSpPr/>
          <p:nvPr/>
        </p:nvSpPr>
        <p:spPr>
          <a:xfrm>
            <a:off x="1340151" y="2096450"/>
            <a:ext cx="7369500" cy="998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outerShdw blurRad="42863" dist="19050" dir="4020000" algn="bl" rotWithShape="0">
              <a:srgbClr val="6D9EEB">
                <a:alpha val="3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54"/>
          <p:cNvSpPr txBox="1"/>
          <p:nvPr/>
        </p:nvSpPr>
        <p:spPr>
          <a:xfrm>
            <a:off x="8886180" y="4859284"/>
            <a:ext cx="168000" cy="1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70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800" b="1">
                <a:solidFill>
                  <a:srgbClr val="073763"/>
                </a:solidFill>
              </a:rPr>
              <a:t>5</a:t>
            </a:fld>
            <a:endParaRPr sz="800" b="1">
              <a:solidFill>
                <a:srgbClr val="073763"/>
              </a:solidFill>
            </a:endParaRPr>
          </a:p>
        </p:txBody>
      </p:sp>
      <p:sp>
        <p:nvSpPr>
          <p:cNvPr id="689" name="Google Shape;689;p54"/>
          <p:cNvSpPr txBox="1"/>
          <p:nvPr/>
        </p:nvSpPr>
        <p:spPr>
          <a:xfrm>
            <a:off x="2480551" y="2265544"/>
            <a:ext cx="6065100" cy="65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5" tIns="82925" rIns="82925" bIns="829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TERIMAKASIH</a:t>
            </a:r>
            <a:endParaRPr sz="3600" b="1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90" name="Google Shape;690;p54"/>
          <p:cNvSpPr/>
          <p:nvPr/>
        </p:nvSpPr>
        <p:spPr>
          <a:xfrm>
            <a:off x="856463" y="1946150"/>
            <a:ext cx="1589925" cy="1589925"/>
          </a:xfrm>
          <a:prstGeom prst="flowChartOffpageConnector">
            <a:avLst/>
          </a:prstGeom>
          <a:solidFill>
            <a:srgbClr val="3D85C6"/>
          </a:solidFill>
          <a:ln>
            <a:noFill/>
          </a:ln>
          <a:effectLst>
            <a:outerShdw blurRad="57150" dist="19050" dir="4800000" algn="bl" rotWithShape="0">
              <a:srgbClr val="6D9EEB">
                <a:alpha val="2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91" name="Google Shape;691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3662" y="2037726"/>
            <a:ext cx="1115549" cy="1115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2" name="Google Shape;692;p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7600" y="68225"/>
            <a:ext cx="976102" cy="376526"/>
          </a:xfrm>
          <a:prstGeom prst="rect">
            <a:avLst/>
          </a:prstGeom>
          <a:noFill/>
          <a:ln>
            <a:noFill/>
          </a:ln>
          <a:effectLst>
            <a:outerShdw blurRad="28575" dist="19050" dir="2340000" algn="bl" rotWithShape="0">
              <a:srgbClr val="434343">
                <a:alpha val="1373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531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5"/>
          <p:cNvSpPr txBox="1"/>
          <p:nvPr/>
        </p:nvSpPr>
        <p:spPr>
          <a:xfrm>
            <a:off x="8886180" y="4859284"/>
            <a:ext cx="168000" cy="1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70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800" b="1">
                <a:solidFill>
                  <a:srgbClr val="073763"/>
                </a:solidFill>
              </a:rPr>
              <a:t>6</a:t>
            </a:fld>
            <a:endParaRPr sz="800" b="1">
              <a:solidFill>
                <a:srgbClr val="073763"/>
              </a:solidFill>
            </a:endParaRPr>
          </a:p>
        </p:txBody>
      </p:sp>
      <p:pic>
        <p:nvPicPr>
          <p:cNvPr id="187" name="Google Shape;18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60" y="1275778"/>
            <a:ext cx="376525" cy="37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372" y="2004067"/>
            <a:ext cx="376500" cy="376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7600" y="68225"/>
            <a:ext cx="976102" cy="376526"/>
          </a:xfrm>
          <a:prstGeom prst="rect">
            <a:avLst/>
          </a:prstGeom>
          <a:noFill/>
          <a:ln>
            <a:noFill/>
          </a:ln>
          <a:effectLst>
            <a:outerShdw blurRad="28575" dist="19050" dir="2340000" algn="bl" rotWithShape="0">
              <a:srgbClr val="434343">
                <a:alpha val="13730"/>
              </a:srgbClr>
            </a:outerShdw>
          </a:effectLst>
        </p:spPr>
      </p:pic>
      <p:pic>
        <p:nvPicPr>
          <p:cNvPr id="197" name="Google Shape;197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9897" y="2681467"/>
            <a:ext cx="345450" cy="3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E5DD7D-59B7-3542-8436-B06AC6C8983E}"/>
              </a:ext>
            </a:extLst>
          </p:cNvPr>
          <p:cNvSpPr txBox="1"/>
          <p:nvPr/>
        </p:nvSpPr>
        <p:spPr>
          <a:xfrm>
            <a:off x="835347" y="1286486"/>
            <a:ext cx="74331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1800" dirty="0">
                <a:latin typeface="Cambria" panose="02040503050406030204" pitchFamily="18" charset="0"/>
              </a:rPr>
              <a:t>Peserta diharapkan hadir 30 menit sebelum jadwal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1800" dirty="0">
                <a:latin typeface="Cambria" panose="02040503050406030204" pitchFamily="18" charset="0"/>
              </a:rPr>
              <a:t>Bahan presentasi dikirimkan kepada panitia satu hari sebelum jadwal wawancara melalui email selter@brin.go.id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err="1">
                <a:latin typeface="Cambria" panose="02040503050406030204" pitchFamily="18" charset="0"/>
              </a:rPr>
              <a:t>Peserta</a:t>
            </a:r>
            <a:r>
              <a:rPr lang="en-US" sz="1800" dirty="0">
                <a:latin typeface="Cambria" panose="02040503050406030204" pitchFamily="18" charset="0"/>
              </a:rPr>
              <a:t> yang </a:t>
            </a:r>
            <a:r>
              <a:rPr lang="en-US" sz="1800" dirty="0" err="1">
                <a:latin typeface="Cambria" panose="02040503050406030204" pitchFamily="18" charset="0"/>
              </a:rPr>
              <a:t>memilih</a:t>
            </a:r>
            <a:r>
              <a:rPr lang="en-US" sz="1800" dirty="0">
                <a:latin typeface="Cambria" panose="02040503050406030204" pitchFamily="18" charset="0"/>
              </a:rPr>
              <a:t> 1 </a:t>
            </a:r>
            <a:r>
              <a:rPr lang="id-ID" sz="1800" dirty="0">
                <a:latin typeface="Cambria" panose="02040503050406030204" pitchFamily="18" charset="0"/>
              </a:rPr>
              <a:t>PR</a:t>
            </a:r>
            <a:r>
              <a:rPr lang="en-US" sz="1800" dirty="0">
                <a:latin typeface="Cambria" panose="02040503050406030204" pitchFamily="18" charset="0"/>
              </a:rPr>
              <a:t>, </a:t>
            </a:r>
            <a:r>
              <a:rPr lang="en-US" sz="1800" dirty="0" err="1">
                <a:latin typeface="Cambria" panose="02040503050406030204" pitchFamily="18" charset="0"/>
              </a:rPr>
              <a:t>mohon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membuat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rencana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aksi</a:t>
            </a:r>
            <a:r>
              <a:rPr lang="en-US" sz="1800" dirty="0">
                <a:latin typeface="Cambria" panose="02040503050406030204" pitchFamily="18" charset="0"/>
              </a:rPr>
              <a:t> 1 slide. Jika </a:t>
            </a:r>
            <a:r>
              <a:rPr lang="en-US" sz="1800" dirty="0" err="1">
                <a:latin typeface="Cambria" panose="02040503050406030204" pitchFamily="18" charset="0"/>
              </a:rPr>
              <a:t>memilih</a:t>
            </a:r>
            <a:r>
              <a:rPr lang="en-US" sz="1800" dirty="0">
                <a:latin typeface="Cambria" panose="02040503050406030204" pitchFamily="18" charset="0"/>
              </a:rPr>
              <a:t> 2 </a:t>
            </a:r>
            <a:r>
              <a:rPr lang="id-ID" sz="1800" dirty="0">
                <a:latin typeface="Cambria" panose="02040503050406030204" pitchFamily="18" charset="0"/>
              </a:rPr>
              <a:t>PR</a:t>
            </a:r>
            <a:r>
              <a:rPr lang="en-US" sz="1800" dirty="0">
                <a:latin typeface="Cambria" panose="02040503050406030204" pitchFamily="18" charset="0"/>
              </a:rPr>
              <a:t>, </a:t>
            </a:r>
            <a:r>
              <a:rPr lang="en-US" sz="1800" dirty="0" err="1">
                <a:latin typeface="Cambria" panose="02040503050406030204" pitchFamily="18" charset="0"/>
              </a:rPr>
              <a:t>maka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membuat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rencana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aksi</a:t>
            </a:r>
            <a:r>
              <a:rPr lang="en-US" sz="1800" dirty="0">
                <a:latin typeface="Cambria" panose="02040503050406030204" pitchFamily="18" charset="0"/>
              </a:rPr>
              <a:t> 2 slide </a:t>
            </a:r>
            <a:r>
              <a:rPr lang="en-US" sz="1800" dirty="0" err="1">
                <a:latin typeface="Cambria" panose="02040503050406030204" pitchFamily="18" charset="0"/>
              </a:rPr>
              <a:t>untuk</a:t>
            </a:r>
            <a:r>
              <a:rPr lang="en-US" sz="1800" dirty="0">
                <a:latin typeface="Cambria" panose="02040503050406030204" pitchFamily="18" charset="0"/>
              </a:rPr>
              <a:t> masing-masing </a:t>
            </a:r>
            <a:r>
              <a:rPr lang="id-ID" sz="1800" dirty="0">
                <a:latin typeface="Cambria" panose="02040503050406030204" pitchFamily="18" charset="0"/>
              </a:rPr>
              <a:t>PR</a:t>
            </a:r>
            <a:endParaRPr lang="en-US" sz="1800" dirty="0"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err="1">
                <a:latin typeface="Cambria" panose="02040503050406030204" pitchFamily="18" charset="0"/>
              </a:rPr>
              <a:t>Pelaksanaan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presentasi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daan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wawancara</a:t>
            </a:r>
            <a:endParaRPr lang="en-US" sz="1800" dirty="0">
              <a:latin typeface="Cambria" panose="02040503050406030204" pitchFamily="18" charset="0"/>
            </a:endParaRPr>
          </a:p>
          <a:p>
            <a:pPr marL="803275" indent="-309563">
              <a:buFont typeface="+mj-lt"/>
              <a:buAutoNum type="alphaLcParenR"/>
              <a:tabLst>
                <a:tab pos="706438" algn="l"/>
              </a:tabLst>
            </a:pPr>
            <a:r>
              <a:rPr lang="en-US" sz="1800" dirty="0" err="1">
                <a:latin typeface="Cambria" panose="02040503050406030204" pitchFamily="18" charset="0"/>
              </a:rPr>
              <a:t>Peserta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memilih</a:t>
            </a:r>
            <a:r>
              <a:rPr lang="en-US" sz="1800" dirty="0">
                <a:latin typeface="Cambria" panose="02040503050406030204" pitchFamily="18" charset="0"/>
              </a:rPr>
              <a:t> 1 </a:t>
            </a:r>
            <a:r>
              <a:rPr lang="id-ID" sz="1800" dirty="0">
                <a:latin typeface="Cambria" panose="02040503050406030204" pitchFamily="18" charset="0"/>
              </a:rPr>
              <a:t>PR</a:t>
            </a:r>
            <a:r>
              <a:rPr lang="en-US" sz="1800" dirty="0">
                <a:latin typeface="Cambria" panose="02040503050406030204" pitchFamily="18" charset="0"/>
              </a:rPr>
              <a:t>: </a:t>
            </a:r>
            <a:r>
              <a:rPr lang="en-US" sz="1800" dirty="0" err="1">
                <a:latin typeface="Cambria" panose="02040503050406030204" pitchFamily="18" charset="0"/>
              </a:rPr>
              <a:t>presentasi</a:t>
            </a:r>
            <a:r>
              <a:rPr lang="en-US" sz="1800" dirty="0">
                <a:latin typeface="Cambria" panose="02040503050406030204" pitchFamily="18" charset="0"/>
              </a:rPr>
              <a:t> 5 </a:t>
            </a:r>
            <a:r>
              <a:rPr lang="en-US" sz="1800" dirty="0" err="1">
                <a:latin typeface="Cambria" panose="02040503050406030204" pitchFamily="18" charset="0"/>
              </a:rPr>
              <a:t>menit</a:t>
            </a:r>
            <a:r>
              <a:rPr lang="en-US" sz="1800" dirty="0">
                <a:latin typeface="Cambria" panose="02040503050406030204" pitchFamily="18" charset="0"/>
              </a:rPr>
              <a:t> dan </a:t>
            </a:r>
            <a:r>
              <a:rPr lang="en-US" sz="1800" dirty="0" err="1">
                <a:latin typeface="Cambria" panose="02040503050406030204" pitchFamily="18" charset="0"/>
              </a:rPr>
              <a:t>wawancara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id-ID" sz="1800" dirty="0">
                <a:latin typeface="Cambria" panose="02040503050406030204" pitchFamily="18" charset="0"/>
              </a:rPr>
              <a:t>10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menit</a:t>
            </a:r>
            <a:endParaRPr lang="en-US" sz="1800" dirty="0">
              <a:latin typeface="Cambria" panose="02040503050406030204" pitchFamily="18" charset="0"/>
            </a:endParaRPr>
          </a:p>
          <a:p>
            <a:pPr marL="803275" indent="-309563">
              <a:buFont typeface="+mj-lt"/>
              <a:buAutoNum type="alphaLcParenR"/>
              <a:tabLst>
                <a:tab pos="706438" algn="l"/>
              </a:tabLst>
            </a:pP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Peserta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memilih</a:t>
            </a:r>
            <a:r>
              <a:rPr lang="en-US" sz="1800" dirty="0">
                <a:latin typeface="Cambria" panose="02040503050406030204" pitchFamily="18" charset="0"/>
              </a:rPr>
              <a:t> 2 </a:t>
            </a:r>
            <a:r>
              <a:rPr lang="id-ID" sz="1800" dirty="0">
                <a:latin typeface="Cambria" panose="02040503050406030204" pitchFamily="18" charset="0"/>
              </a:rPr>
              <a:t>PR</a:t>
            </a:r>
            <a:r>
              <a:rPr lang="en-US" sz="1800" dirty="0">
                <a:latin typeface="Cambria" panose="02040503050406030204" pitchFamily="18" charset="0"/>
              </a:rPr>
              <a:t>: </a:t>
            </a:r>
            <a:r>
              <a:rPr lang="en-US" sz="1800" dirty="0" err="1">
                <a:latin typeface="Cambria" panose="02040503050406030204" pitchFamily="18" charset="0"/>
              </a:rPr>
              <a:t>presentasi</a:t>
            </a:r>
            <a:r>
              <a:rPr lang="en-US" sz="1800" dirty="0">
                <a:latin typeface="Cambria" panose="02040503050406030204" pitchFamily="18" charset="0"/>
              </a:rPr>
              <a:t> 10 </a:t>
            </a:r>
            <a:r>
              <a:rPr lang="en-US" sz="1800" dirty="0" err="1">
                <a:latin typeface="Cambria" panose="02040503050406030204" pitchFamily="18" charset="0"/>
              </a:rPr>
              <a:t>menit</a:t>
            </a:r>
            <a:r>
              <a:rPr lang="en-US" sz="1800" dirty="0">
                <a:latin typeface="Cambria" panose="02040503050406030204" pitchFamily="18" charset="0"/>
              </a:rPr>
              <a:t> dan </a:t>
            </a:r>
            <a:r>
              <a:rPr lang="en-US" sz="1800" dirty="0" err="1">
                <a:latin typeface="Cambria" panose="02040503050406030204" pitchFamily="18" charset="0"/>
              </a:rPr>
              <a:t>wawancara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id-ID" sz="1800" dirty="0">
                <a:latin typeface="Cambria" panose="02040503050406030204" pitchFamily="18" charset="0"/>
              </a:rPr>
              <a:t>10</a:t>
            </a:r>
            <a:r>
              <a:rPr lang="en-US" sz="1800" dirty="0">
                <a:latin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</a:rPr>
              <a:t>menit</a:t>
            </a:r>
            <a:endParaRPr lang="id-ID" sz="1800" dirty="0">
              <a:latin typeface="Cambria" panose="02040503050406030204" pitchFamily="18" charset="0"/>
            </a:endParaRPr>
          </a:p>
          <a:p>
            <a:pPr marL="493712">
              <a:tabLst>
                <a:tab pos="706438" algn="l"/>
              </a:tabLst>
            </a:pPr>
            <a:endParaRPr lang="en-ID" sz="1800" dirty="0"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D7718B-C66C-4F44-B753-56CB5D2BCF28}"/>
              </a:ext>
            </a:extLst>
          </p:cNvPr>
          <p:cNvSpPr txBox="1"/>
          <p:nvPr/>
        </p:nvSpPr>
        <p:spPr>
          <a:xfrm>
            <a:off x="835347" y="588635"/>
            <a:ext cx="6594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ambria" panose="02040503050406030204" pitchFamily="18" charset="0"/>
              </a:rPr>
              <a:t>Catatan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untuk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Peserta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Selter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Kepala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id-ID" sz="2400" b="1" dirty="0">
                <a:latin typeface="Cambria" panose="02040503050406030204" pitchFamily="18" charset="0"/>
              </a:rPr>
              <a:t>PR</a:t>
            </a:r>
            <a:r>
              <a:rPr lang="en-US" sz="2400" b="1" dirty="0">
                <a:latin typeface="Cambria" panose="020405030504060302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8807504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173</Words>
  <Application>Microsoft Macintosh PowerPoint</Application>
  <PresentationFormat>On-screen Show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</vt:lpstr>
      <vt:lpstr>Barlow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Kabagren_BPK</dc:creator>
  <cp:lastModifiedBy>Microsoft Office User</cp:lastModifiedBy>
  <cp:revision>23</cp:revision>
  <dcterms:modified xsi:type="dcterms:W3CDTF">2022-03-12T03:17:38Z</dcterms:modified>
</cp:coreProperties>
</file>